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font" Target="fonts/Lato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a86b14c81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a86b14c81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a86b14c81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a86b14c81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86b14c81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0a86b14c81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0a86b14c81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0a86b14c81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0a86b14c81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0a86b14c81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a86b14c81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a86b14c81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0a98ee739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0a98ee739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d19aae04e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d19aae04e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19aae04e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d19aae04e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19aae04ee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19aae04ee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a86b14c81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a86b14c81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939050" y="49825"/>
            <a:ext cx="5746800" cy="156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300">
                <a:latin typeface="Arial"/>
                <a:ea typeface="Arial"/>
                <a:cs typeface="Arial"/>
                <a:sym typeface="Arial"/>
              </a:rPr>
              <a:t>King County Housing Analysis</a:t>
            </a:r>
            <a:endParaRPr sz="3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141250" y="4464000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Namita, Jose, and Jeremias </a:t>
            </a:r>
            <a:endParaRPr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9023" y="-1"/>
            <a:ext cx="3974148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5376" y="1291667"/>
            <a:ext cx="3974150" cy="3019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727650" y="6478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</a:t>
            </a:r>
            <a:r>
              <a:rPr b="0" lang="en" sz="2822"/>
              <a:t>Regression Results</a:t>
            </a:r>
            <a:endParaRPr b="0" sz="2822"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513100" y="1513400"/>
            <a:ext cx="3370800" cy="1964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5600">
                <a:latin typeface="Arial"/>
                <a:ea typeface="Arial"/>
                <a:cs typeface="Arial"/>
                <a:sym typeface="Arial"/>
              </a:rPr>
              <a:t>Our regression results show significant improvement on our metrics.</a:t>
            </a:r>
            <a:endParaRPr sz="56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5600">
                <a:latin typeface="Arial"/>
                <a:ea typeface="Arial"/>
                <a:cs typeface="Arial"/>
                <a:sym typeface="Arial"/>
              </a:rPr>
              <a:t>Model 1 concluded that sqft living is the most correlated factor when it comes to price.</a:t>
            </a:r>
            <a:endParaRPr sz="56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" sz="5600">
                <a:latin typeface="Arial"/>
                <a:ea typeface="Arial"/>
                <a:cs typeface="Arial"/>
                <a:sym typeface="Arial"/>
              </a:rPr>
              <a:t>Model 2 performed better than Model 1.</a:t>
            </a:r>
            <a:endParaRPr sz="5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5200" u="sng">
                <a:latin typeface="Arial"/>
                <a:ea typeface="Arial"/>
                <a:cs typeface="Arial"/>
                <a:sym typeface="Arial"/>
              </a:rPr>
              <a:t>Model 1: </a:t>
            </a:r>
            <a:endParaRPr b="1" sz="5200" u="sng">
              <a:latin typeface="Arial"/>
              <a:ea typeface="Arial"/>
              <a:cs typeface="Arial"/>
              <a:sym typeface="Arial"/>
            </a:endParaRPr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○"/>
            </a:pPr>
            <a:r>
              <a:rPr lang="en" sz="5200">
                <a:latin typeface="Arial"/>
                <a:ea typeface="Arial"/>
                <a:cs typeface="Arial"/>
                <a:sym typeface="Arial"/>
              </a:rPr>
              <a:t>R2:  0.54</a:t>
            </a:r>
            <a:endParaRPr sz="5200">
              <a:latin typeface="Arial"/>
              <a:ea typeface="Arial"/>
              <a:cs typeface="Arial"/>
              <a:sym typeface="Arial"/>
            </a:endParaRPr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○"/>
            </a:pPr>
            <a:r>
              <a:rPr lang="en" sz="5200">
                <a:latin typeface="Arial"/>
                <a:ea typeface="Arial"/>
                <a:cs typeface="Arial"/>
                <a:sym typeface="Arial"/>
              </a:rPr>
              <a:t>RMSE:</a:t>
            </a:r>
            <a:r>
              <a:rPr lang="en" sz="5200">
                <a:solidFill>
                  <a:schemeClr val="dk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248717</a:t>
            </a:r>
            <a:r>
              <a:rPr lang="en" sz="5200">
                <a:solidFill>
                  <a:schemeClr val="lt1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.1</a:t>
            </a:r>
            <a:endParaRPr sz="5200">
              <a:solidFill>
                <a:schemeClr val="lt1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b="1" lang="en" sz="5200" u="sng">
                <a:latin typeface="Arial"/>
                <a:ea typeface="Arial"/>
                <a:cs typeface="Arial"/>
                <a:sym typeface="Arial"/>
              </a:rPr>
              <a:t>Model 2:</a:t>
            </a:r>
            <a:endParaRPr b="1" sz="5200" u="sng">
              <a:latin typeface="Arial"/>
              <a:ea typeface="Arial"/>
              <a:cs typeface="Arial"/>
              <a:sym typeface="Arial"/>
            </a:endParaRPr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SzPct val="100000"/>
              <a:buFont typeface="Arial"/>
              <a:buChar char="○"/>
            </a:pPr>
            <a:r>
              <a:rPr lang="en" sz="5200">
                <a:latin typeface="Arial"/>
                <a:ea typeface="Arial"/>
                <a:cs typeface="Arial"/>
                <a:sym typeface="Arial"/>
              </a:rPr>
              <a:t>R2:  0.61</a:t>
            </a:r>
            <a:endParaRPr sz="5200">
              <a:latin typeface="Arial"/>
              <a:ea typeface="Arial"/>
              <a:cs typeface="Arial"/>
              <a:sym typeface="Arial"/>
            </a:endParaRPr>
          </a:p>
          <a:p>
            <a:pPr indent="-311150" lvl="1" marL="1371600" rtl="0" algn="l">
              <a:spcBef>
                <a:spcPts val="0"/>
              </a:spcBef>
              <a:spcAft>
                <a:spcPts val="0"/>
              </a:spcAft>
              <a:buSzPct val="100000"/>
              <a:buFont typeface="Montserrat"/>
              <a:buChar char="○"/>
            </a:pPr>
            <a:r>
              <a:rPr lang="en" sz="5200">
                <a:latin typeface="Arial"/>
                <a:ea typeface="Arial"/>
                <a:cs typeface="Arial"/>
                <a:sym typeface="Arial"/>
              </a:rPr>
              <a:t>RMSE: 22716.2</a:t>
            </a:r>
            <a:endParaRPr sz="5200">
              <a:latin typeface="Arial"/>
              <a:ea typeface="Arial"/>
              <a:cs typeface="Arial"/>
              <a:sym typeface="Arial"/>
            </a:endParaRPr>
          </a:p>
          <a:p>
            <a:pPr indent="0" lvl="0" marL="1371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0" y="2337925"/>
            <a:ext cx="5238300" cy="22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2000">
                <a:solidFill>
                  <a:schemeClr val="dk2"/>
                </a:solidFill>
              </a:rPr>
              <a:t>Our model concludes bathrooms &amp; bedrooms are collinear which contribute to higher sale prices.</a:t>
            </a:r>
            <a:endParaRPr sz="20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2000">
                <a:solidFill>
                  <a:schemeClr val="dk2"/>
                </a:solidFill>
              </a:rPr>
              <a:t>The higher the grade of a house, the higher the </a:t>
            </a:r>
            <a:r>
              <a:rPr b="1" lang="en" sz="2000">
                <a:solidFill>
                  <a:schemeClr val="dk2"/>
                </a:solidFill>
              </a:rPr>
              <a:t>price</a:t>
            </a:r>
            <a:r>
              <a:rPr lang="en" sz="2000">
                <a:solidFill>
                  <a:schemeClr val="dk2"/>
                </a:solidFill>
              </a:rPr>
              <a:t>.</a:t>
            </a:r>
            <a:endParaRPr sz="20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Char char="●"/>
            </a:pPr>
            <a:r>
              <a:rPr lang="en" sz="2000">
                <a:solidFill>
                  <a:schemeClr val="dk2"/>
                </a:solidFill>
              </a:rPr>
              <a:t>Features like waterfront &amp; view contribute to a higher price.</a:t>
            </a:r>
            <a:endParaRPr sz="20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77675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ctrTitle"/>
          </p:nvPr>
        </p:nvSpPr>
        <p:spPr>
          <a:xfrm>
            <a:off x="1823000" y="0"/>
            <a:ext cx="2682300" cy="14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Agenda</a:t>
            </a:r>
            <a:endParaRPr b="1"/>
          </a:p>
        </p:txBody>
      </p:sp>
      <p:sp>
        <p:nvSpPr>
          <p:cNvPr id="95" name="Google Shape;95;p14"/>
          <p:cNvSpPr txBox="1"/>
          <p:nvPr>
            <p:ph idx="1" type="subTitle"/>
          </p:nvPr>
        </p:nvSpPr>
        <p:spPr>
          <a:xfrm>
            <a:off x="841525" y="1318925"/>
            <a:ext cx="3279900" cy="3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Business Understanding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Data Understanding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Our Research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Research Results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❖"/>
            </a:pPr>
            <a:r>
              <a:rPr lang="en" sz="1700"/>
              <a:t>Conclusion</a:t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245925"/>
            <a:ext cx="76887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Business Understanding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635325" y="1973925"/>
            <a:ext cx="6053700" cy="26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Our team was hired to explore King County in Washington &amp; what factors contribute to the price.</a:t>
            </a:r>
            <a:endParaRPr b="1" sz="1600">
              <a:solidFill>
                <a:schemeClr val="dk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What we see?</a:t>
            </a:r>
            <a:endParaRPr b="1" sz="1600">
              <a:solidFill>
                <a:schemeClr val="dk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~ 24,000 homes on the market</a:t>
            </a:r>
            <a:endParaRPr sz="1600">
              <a:solidFill>
                <a:schemeClr val="dk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Median home price of $450,000</a:t>
            </a:r>
            <a:endParaRPr sz="1600">
              <a:solidFill>
                <a:schemeClr val="dk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Mean home price of ~ $360,000</a:t>
            </a:r>
            <a:endParaRPr sz="1600">
              <a:solidFill>
                <a:schemeClr val="dk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What we want to see?</a:t>
            </a:r>
            <a:endParaRPr sz="1600">
              <a:solidFill>
                <a:schemeClr val="dk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●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The most important features that correlate to home price. </a:t>
            </a:r>
            <a:endParaRPr sz="1600">
              <a:solidFill>
                <a:schemeClr val="dk2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0250" y="478950"/>
            <a:ext cx="2798424" cy="1574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1297500" y="343825"/>
            <a:ext cx="70389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Estate </a:t>
            </a:r>
            <a:r>
              <a:rPr lang="en"/>
              <a:t>Features That Influence Price: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1297500" y="1277575"/>
            <a:ext cx="2044200" cy="33393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349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37"/>
              <a:buFont typeface="Arial"/>
              <a:buChar char="●"/>
            </a:pPr>
            <a: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Price </a:t>
            </a:r>
            <a:b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336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49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7"/>
              <a:buFont typeface="Arial"/>
              <a:buChar char="●"/>
            </a:pPr>
            <a: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Bedrooms </a:t>
            </a:r>
            <a:b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336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49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7"/>
              <a:buFont typeface="Arial"/>
              <a:buChar char="●"/>
            </a:pPr>
            <a: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Bathrooms </a:t>
            </a:r>
            <a:b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336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49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7"/>
              <a:buFont typeface="Arial"/>
              <a:buChar char="●"/>
            </a:pPr>
            <a: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Square foot living </a:t>
            </a:r>
            <a:b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336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49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7"/>
              <a:buFont typeface="Arial"/>
              <a:buChar char="●"/>
            </a:pPr>
            <a: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Square ft lot </a:t>
            </a:r>
            <a:b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336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49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7"/>
              <a:buFont typeface="Arial"/>
              <a:buChar char="●"/>
            </a:pPr>
            <a: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Floors </a:t>
            </a:r>
            <a:b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336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49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7"/>
              <a:buFont typeface="Arial"/>
              <a:buChar char="●"/>
            </a:pPr>
            <a: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Waterfront </a:t>
            </a:r>
            <a:b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336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49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7"/>
              <a:buFont typeface="Arial"/>
              <a:buChar char="●"/>
            </a:pPr>
            <a: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View </a:t>
            </a:r>
            <a:b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336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349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37"/>
              <a:buFont typeface="Arial"/>
              <a:buChar char="●"/>
            </a:pPr>
            <a: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Grade </a:t>
            </a:r>
            <a:br>
              <a:rPr lang="en" sz="1336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sz="1336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br>
              <a:rPr lang="en" sz="133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sz="1336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279">
              <a:highlight>
                <a:srgbClr val="434343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3900" y="1277575"/>
            <a:ext cx="3538224" cy="3718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665900" y="6408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Our Data Can Answer?</a:t>
            </a:r>
            <a:endParaRPr/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524550" y="1522025"/>
            <a:ext cx="5574000" cy="29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lang="en" sz="1700">
                <a:solidFill>
                  <a:schemeClr val="dk2"/>
                </a:solidFill>
              </a:rPr>
              <a:t>How house prices related to square foot living?</a:t>
            </a: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lang="en" sz="1700">
                <a:solidFill>
                  <a:schemeClr val="dk2"/>
                </a:solidFill>
              </a:rPr>
              <a:t>Does number of bedrooms &amp; bathrooms affect the price?</a:t>
            </a: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lang="en" sz="1700">
                <a:solidFill>
                  <a:schemeClr val="dk2"/>
                </a:solidFill>
              </a:rPr>
              <a:t>How does factors such as</a:t>
            </a:r>
            <a:r>
              <a:rPr lang="en" sz="1700">
                <a:solidFill>
                  <a:schemeClr val="dk2"/>
                </a:solidFill>
              </a:rPr>
              <a:t> grade, condition, and view affect price</a:t>
            </a:r>
            <a:r>
              <a:rPr lang="en" sz="1700">
                <a:solidFill>
                  <a:schemeClr val="dk2"/>
                </a:solidFill>
              </a:rPr>
              <a:t>?</a:t>
            </a: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</a:pPr>
            <a:r>
              <a:rPr lang="en" sz="1700">
                <a:solidFill>
                  <a:schemeClr val="dk2"/>
                </a:solidFill>
              </a:rPr>
              <a:t>Do people care about the year a house was built in? Does it affects the cost?</a:t>
            </a:r>
            <a:endParaRPr sz="1600">
              <a:solidFill>
                <a:schemeClr val="dk2"/>
              </a:solidFill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2225" y="1675900"/>
            <a:ext cx="2740800" cy="218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1318650"/>
            <a:ext cx="1599300" cy="28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Houses with Median prices:</a:t>
            </a:r>
            <a:endParaRPr b="0"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9375" y="1214275"/>
            <a:ext cx="6141199" cy="331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45275" y="1441200"/>
            <a:ext cx="1868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Houses with Excellent views.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7475" y="1277575"/>
            <a:ext cx="5418498" cy="300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697800" y="1318650"/>
            <a:ext cx="2744100" cy="300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House Purchases by Month.</a:t>
            </a:r>
            <a:endParaRPr sz="1500"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3250" y="1318650"/>
            <a:ext cx="5064200" cy="319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1297500" y="517925"/>
            <a:ext cx="6587700" cy="6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3659">
                <a:latin typeface="Arial"/>
                <a:ea typeface="Arial"/>
                <a:cs typeface="Arial"/>
                <a:sym typeface="Arial"/>
              </a:rPr>
              <a:t>Modeling:</a:t>
            </a:r>
            <a:endParaRPr b="0" sz="3659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990"/>
              <a:buNone/>
            </a:pPr>
            <a:r>
              <a:t/>
            </a:r>
            <a:endParaRPr sz="2160"/>
          </a:p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1523100" y="1341375"/>
            <a:ext cx="6587700" cy="3109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 u="sng">
                <a:solidFill>
                  <a:srgbClr val="030416"/>
                </a:solidFill>
                <a:latin typeface="Arial"/>
                <a:ea typeface="Arial"/>
                <a:cs typeface="Arial"/>
                <a:sym typeface="Arial"/>
              </a:rPr>
              <a:t>Predictive model:</a:t>
            </a:r>
            <a:endParaRPr b="1" sz="1700" u="sng">
              <a:solidFill>
                <a:srgbClr val="0304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 u="sng">
              <a:solidFill>
                <a:srgbClr val="0304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030416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800" u="sng">
                <a:solidFill>
                  <a:srgbClr val="030416"/>
                </a:solidFill>
                <a:latin typeface="Arial"/>
                <a:ea typeface="Arial"/>
                <a:cs typeface="Arial"/>
                <a:sym typeface="Arial"/>
              </a:rPr>
              <a:t>Model:</a:t>
            </a:r>
            <a:endParaRPr sz="1700">
              <a:solidFill>
                <a:srgbClr val="0304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30416"/>
              </a:buClr>
              <a:buSzPts val="1700"/>
              <a:buFont typeface="Arial"/>
              <a:buChar char="○"/>
            </a:pPr>
            <a:r>
              <a:rPr lang="en" sz="1700">
                <a:solidFill>
                  <a:srgbClr val="030416"/>
                </a:solidFill>
                <a:latin typeface="Arial"/>
                <a:ea typeface="Arial"/>
                <a:cs typeface="Arial"/>
                <a:sym typeface="Arial"/>
              </a:rPr>
              <a:t>Factors like influence of sqft_living, bedrooms, and/or bathrooms on price are evaluated.</a:t>
            </a:r>
            <a:endParaRPr sz="1800">
              <a:solidFill>
                <a:srgbClr val="0304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30416"/>
              </a:buClr>
              <a:buSzPts val="1400"/>
              <a:buFont typeface="Arial"/>
              <a:buChar char="○"/>
            </a:pPr>
            <a:r>
              <a:rPr lang="en" sz="1700">
                <a:solidFill>
                  <a:srgbClr val="030416"/>
                </a:solidFill>
                <a:latin typeface="Arial"/>
                <a:ea typeface="Arial"/>
                <a:cs typeface="Arial"/>
                <a:sym typeface="Arial"/>
              </a:rPr>
              <a:t>This second model is be built on top of Model 1</a:t>
            </a:r>
            <a:endParaRPr sz="1700">
              <a:solidFill>
                <a:srgbClr val="0304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30416"/>
              </a:buClr>
              <a:buSzPts val="1700"/>
              <a:buFont typeface="Arial"/>
              <a:buChar char="-"/>
            </a:pPr>
            <a:r>
              <a:rPr lang="en" sz="1700">
                <a:solidFill>
                  <a:srgbClr val="030416"/>
                </a:solidFill>
                <a:latin typeface="Arial"/>
                <a:ea typeface="Arial"/>
                <a:cs typeface="Arial"/>
                <a:sym typeface="Arial"/>
              </a:rPr>
              <a:t>Explained variance: 61% </a:t>
            </a:r>
            <a:endParaRPr sz="1700">
              <a:solidFill>
                <a:srgbClr val="03041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